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273"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DDE2C-6CCB-3E31-963E-4702FBF9B135}" v="3" dt="2024-04-09T15:08:40.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EA81-3723-40D5-A2B0-C037FB398932}" type="datetimeFigureOut">
              <a:t>24/04/2024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EE1E-124B-43F7-815B-A7E6AF16458D}" type="slidenum">
              <a:t>‹nº›</a:t>
            </a:fld>
            <a:endParaRPr lang="pt-BR"/>
          </a:p>
        </p:txBody>
      </p:sp>
    </p:spTree>
    <p:extLst>
      <p:ext uri="{BB962C8B-B14F-4D97-AF65-F5344CB8AC3E}">
        <p14:creationId xmlns:p14="http://schemas.microsoft.com/office/powerpoint/2010/main" val="322972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Funcionamento do seu PPG (áreas de concentração, linhas de pesquisa, disciplinas) e distribuição do corpo docente nas linhas de pesquisa</a:t>
            </a:r>
            <a:endParaRPr dirty="0"/>
          </a:p>
          <a:p>
            <a:r>
              <a:rPr b="0" dirty="0"/>
              <a:t>No alt text provided</a:t>
            </a:r>
            <a:endParaRPr dirty="0"/>
          </a:p>
          <a:p>
            <a:endParaRPr dirty="0"/>
          </a:p>
          <a:p>
            <a:r>
              <a:rPr b="1" dirty="0"/>
              <a:t>Infraestrutura dedicada à gestão do curso, secretaria, coordenação</a:t>
            </a:r>
            <a:endParaRPr dirty="0"/>
          </a:p>
          <a:p>
            <a:r>
              <a:rPr b="0" dirty="0"/>
              <a:t>No alt text provided</a:t>
            </a:r>
            <a:endParaRPr dirty="0"/>
          </a:p>
          <a:p>
            <a:endParaRPr dirty="0"/>
          </a:p>
          <a:p>
            <a:r>
              <a:rPr b="1" dirty="0"/>
              <a:t>Processo seletivo e os critérios de ingresso no programa</a:t>
            </a:r>
            <a:endParaRPr dirty="0"/>
          </a:p>
          <a:p>
            <a:r>
              <a:rPr b="0" dirty="0"/>
              <a:t>No alt text provided</a:t>
            </a:r>
            <a:endParaRPr dirty="0"/>
          </a:p>
          <a:p>
            <a:endParaRPr dirty="0"/>
          </a:p>
          <a:p>
            <a:r>
              <a:rPr b="1" dirty="0"/>
              <a:t>Normas de distribuição e disponibilidade de bolsas do PPG</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Alinhamento entre o perfil do egresso e a forma como o seu PPG está estruturado</a:t>
            </a:r>
            <a:endParaRPr dirty="0"/>
          </a:p>
          <a:p>
            <a:r>
              <a:rPr b="0" dirty="0"/>
              <a:t>No alt text provided</a:t>
            </a:r>
            <a:endParaRPr dirty="0"/>
          </a:p>
          <a:p>
            <a:endParaRPr dirty="0"/>
          </a:p>
          <a:p>
            <a:r>
              <a:rPr b="1" dirty="0"/>
              <a:t>As disciplinas e abrangência dos conteúdos </a:t>
            </a:r>
            <a:endParaRPr dirty="0"/>
          </a:p>
          <a:p>
            <a:r>
              <a:rPr b="0" dirty="0"/>
              <a:t>No alt text provided</a:t>
            </a:r>
            <a:endParaRPr dirty="0"/>
          </a:p>
          <a:p>
            <a:endParaRPr dirty="0"/>
          </a:p>
          <a:p>
            <a:r>
              <a:rPr b="1" dirty="0"/>
              <a:t>Aderência dos projetos de pesquisa dos discentes</a:t>
            </a:r>
            <a:endParaRPr dirty="0"/>
          </a:p>
          <a:p>
            <a:r>
              <a:rPr b="0" dirty="0"/>
              <a:t>No alt text provided</a:t>
            </a:r>
            <a:endParaRPr dirty="0"/>
          </a:p>
          <a:p>
            <a:endParaRPr dirty="0"/>
          </a:p>
          <a:p>
            <a:r>
              <a:rPr b="1" dirty="0"/>
              <a:t>Em relação ao SIBIUN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Disponibilidade e condição  de infraestrutura laboratorial</a:t>
            </a:r>
            <a:endParaRPr dirty="0"/>
          </a:p>
          <a:p>
            <a:r>
              <a:rPr b="0" dirty="0"/>
              <a:t>No alt text provided</a:t>
            </a:r>
            <a:endParaRPr dirty="0"/>
          </a:p>
          <a:p>
            <a:endParaRPr dirty="0"/>
          </a:p>
          <a:p>
            <a:r>
              <a:rPr b="1" dirty="0"/>
              <a:t>Visibilidade do PPG nas redes sociais</a:t>
            </a:r>
            <a:endParaRPr dirty="0"/>
          </a:p>
          <a:p>
            <a:r>
              <a:rPr b="0" dirty="0"/>
              <a:t>No alt text provided</a:t>
            </a:r>
            <a:endParaRPr dirty="0"/>
          </a:p>
          <a:p>
            <a:endParaRPr dirty="0"/>
          </a:p>
          <a:p>
            <a:r>
              <a:rPr b="1" dirty="0"/>
              <a:t>Visibilidade do PPG no site</a:t>
            </a:r>
            <a:endParaRPr dirty="0"/>
          </a:p>
          <a:p>
            <a:r>
              <a:rPr b="0" dirty="0"/>
              <a:t>No alt text provided</a:t>
            </a:r>
            <a:endParaRPr dirty="0"/>
          </a:p>
          <a:p>
            <a:endParaRPr dirty="0"/>
          </a:p>
          <a:p>
            <a:r>
              <a:rPr b="1" dirty="0"/>
              <a:t>Processo seletivo e a divulgação  da disponibilidade de bolsas do PPG</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Regimento interno e as regras de credenciamento</a:t>
            </a:r>
            <a:endParaRPr dirty="0"/>
          </a:p>
          <a:p>
            <a:r>
              <a:rPr b="0" dirty="0"/>
              <a:t>No alt text provided</a:t>
            </a:r>
            <a:endParaRPr dirty="0"/>
          </a:p>
          <a:p>
            <a:endParaRPr dirty="0"/>
          </a:p>
          <a:p>
            <a:r>
              <a:rPr b="1" dirty="0"/>
              <a:t>Planejamento estratégico do PPG em relação a área de concentração </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Disponibilidade para orientação  do corpo docente e a experiência profissional na área de concentração  do PPG</a:t>
            </a:r>
            <a:endParaRPr dirty="0"/>
          </a:p>
          <a:p>
            <a:r>
              <a:rPr b="0" dirty="0"/>
              <a:t>No alt text provided</a:t>
            </a:r>
            <a:endParaRPr dirty="0"/>
          </a:p>
          <a:p>
            <a:endParaRPr dirty="0"/>
          </a:p>
          <a:p>
            <a:r>
              <a:rPr b="1" dirty="0"/>
              <a:t>Participação nos grupos de pesquisa vinculados  à  Univali</a:t>
            </a:r>
            <a:endParaRPr dirty="0"/>
          </a:p>
          <a:p>
            <a:r>
              <a:rPr b="0" dirty="0"/>
              <a:t>No alt text provided</a:t>
            </a:r>
            <a:endParaRPr dirty="0"/>
          </a:p>
          <a:p>
            <a:endParaRPr dirty="0"/>
          </a:p>
          <a:p>
            <a:r>
              <a:rPr b="1" dirty="0"/>
              <a:t>Participação em grupos de pesquisa vinculados a outras instituições, incluindo interações internacionais</a:t>
            </a:r>
            <a:endParaRPr dirty="0"/>
          </a:p>
          <a:p>
            <a:r>
              <a:rPr b="0" dirty="0"/>
              <a:t>No alt text provided</a:t>
            </a:r>
            <a:endParaRPr dirty="0"/>
          </a:p>
          <a:p>
            <a:endParaRPr dirty="0"/>
          </a:p>
          <a:p>
            <a:r>
              <a:rPr b="1" dirty="0"/>
              <a:t>Participação em eventos científicos de relevância e incentivos a publicações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Participação dos discentes/orientandos em congressos e eventos</a:t>
            </a:r>
            <a:endParaRPr dirty="0"/>
          </a:p>
          <a:p>
            <a:r>
              <a:rPr b="0" dirty="0"/>
              <a:t>No alt text provided</a:t>
            </a:r>
            <a:endParaRPr dirty="0"/>
          </a:p>
          <a:p>
            <a:endParaRPr dirty="0"/>
          </a:p>
          <a:p>
            <a:r>
              <a:rPr b="1" dirty="0"/>
              <a:t>Produções científicas/tecnológicas dos  discentes/orientandos em relação à qualidade e conexão às linhas de pesquisa do programa de Pós-Graduação</a:t>
            </a:r>
            <a:endParaRPr dirty="0"/>
          </a:p>
          <a:p>
            <a:r>
              <a:rPr b="0" dirty="0"/>
              <a:t>No alt text provided</a:t>
            </a:r>
            <a:endParaRPr dirty="0"/>
          </a:p>
          <a:p>
            <a:endParaRPr dirty="0"/>
          </a:p>
          <a:p>
            <a:r>
              <a:rPr b="1" dirty="0"/>
              <a:t>Egressos em relação às produções científicas/tecnológicas ao saírem do PPG</a:t>
            </a:r>
            <a:endParaRPr dirty="0"/>
          </a:p>
          <a:p>
            <a:r>
              <a:rPr b="0" dirty="0"/>
              <a:t>No alt text provided</a:t>
            </a:r>
            <a:endParaRPr dirty="0"/>
          </a:p>
          <a:p>
            <a:endParaRPr dirty="0"/>
          </a:p>
          <a:p>
            <a:r>
              <a:rPr b="1" dirty="0"/>
              <a:t>Sua prática docente oportuniza atividades com foco na inovação?</a:t>
            </a:r>
            <a:endParaRPr dirty="0"/>
          </a:p>
          <a:p>
            <a:r>
              <a:rPr b="0" dirty="0"/>
              <a:t>No alt text provided</a:t>
            </a:r>
            <a:endParaRPr dirty="0"/>
          </a:p>
          <a:p>
            <a:endParaRPr dirty="0"/>
          </a:p>
          <a:p>
            <a:r>
              <a:rPr b="1" dirty="0"/>
              <a:t>Formato híbrido do PPG</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Produção em relação aos trabalhos de natureza inovadora no campo científico, técnico, cultural, social e/ou ambiental</a:t>
            </a:r>
            <a:endParaRPr dirty="0"/>
          </a:p>
          <a:p>
            <a:r>
              <a:rPr b="0" dirty="0"/>
              <a:t>No alt text provided</a:t>
            </a:r>
            <a:endParaRPr dirty="0"/>
          </a:p>
          <a:p>
            <a:endParaRPr dirty="0"/>
          </a:p>
          <a:p>
            <a:r>
              <a:rPr b="1" dirty="0"/>
              <a:t>Inserção do programa de Pós-Graduação em relação à comunidade</a:t>
            </a:r>
            <a:endParaRPr dirty="0"/>
          </a:p>
          <a:p>
            <a:r>
              <a:rPr b="0" dirty="0"/>
              <a:t>No alt text provided</a:t>
            </a:r>
            <a:endParaRPr dirty="0"/>
          </a:p>
          <a:p>
            <a:endParaRPr dirty="0"/>
          </a:p>
          <a:p>
            <a:r>
              <a:rPr b="1" dirty="0"/>
              <a:t>Internacionalização do Programa</a:t>
            </a:r>
            <a:endParaRPr dirty="0"/>
          </a:p>
          <a:p>
            <a:r>
              <a:rPr b="0" dirty="0"/>
              <a:t>No alt text provided</a:t>
            </a:r>
            <a:endParaRPr dirty="0"/>
          </a:p>
          <a:p>
            <a:endParaRPr dirty="0"/>
          </a:p>
          <a:p>
            <a:r>
              <a:rPr b="1" dirty="0"/>
              <a:t>Participação de discentes do programa em disciplinas de universidades estrangeiras parceiras?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Disponibilidade de disciplinas ministradas em língua estrangeira no programa</a:t>
            </a:r>
            <a:endParaRPr dirty="0"/>
          </a:p>
          <a:p>
            <a:r>
              <a:rPr b="0" dirty="0"/>
              <a:t>No alt text provided</a:t>
            </a:r>
            <a:endParaRPr dirty="0"/>
          </a:p>
          <a:p>
            <a:endParaRPr dirty="0"/>
          </a:p>
          <a:p>
            <a:r>
              <a:rPr b="1" dirty="0"/>
              <a:t>Coautoria nas produções científicas/tecnológicas com universidades parceiras</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Infraestrutura para ensino utilizada no curso, salas de aula, biblioteca, serviços de videoconferência e laboratórios</a:t>
            </a:r>
            <a:endParaRPr dirty="0"/>
          </a:p>
          <a:p>
            <a:r>
              <a:rPr b="0" dirty="0"/>
              <a:t>No alt text provided</a:t>
            </a:r>
            <a:endParaRPr dirty="0"/>
          </a:p>
          <a:p>
            <a:endParaRPr dirty="0"/>
          </a:p>
          <a:p>
            <a:r>
              <a:rPr b="1" dirty="0"/>
              <a:t>Disponibilidade de informações e divulgação de atividades do PPG</a:t>
            </a:r>
            <a:endParaRPr dirty="0"/>
          </a:p>
          <a:p>
            <a:r>
              <a:rPr b="0" dirty="0"/>
              <a:t>No alt text provided</a:t>
            </a:r>
            <a:endParaRPr dirty="0"/>
          </a:p>
          <a:p>
            <a:endParaRPr dirty="0"/>
          </a:p>
          <a:p>
            <a:r>
              <a:rPr b="1" dirty="0"/>
              <a:t>Como percebe o desenvolvimento do planejamento do PPG</a:t>
            </a:r>
            <a:endParaRPr dirty="0"/>
          </a:p>
          <a:p>
            <a:r>
              <a:rPr b="0" dirty="0"/>
              <a:t>No alt text provided</a:t>
            </a:r>
            <a:endParaRPr dirty="0"/>
          </a:p>
          <a:p>
            <a:endParaRPr dirty="0"/>
          </a:p>
          <a:p>
            <a:r>
              <a:rPr b="1" dirty="0"/>
              <a:t>Visibilidade do PPG no site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Oportunidades de intercâmbios e trocas com outros cursos e grupos de pesquisa no Brasil durante o curso</a:t>
            </a:r>
            <a:endParaRPr dirty="0"/>
          </a:p>
          <a:p>
            <a:r>
              <a:rPr b="0" dirty="0"/>
              <a:t>No alt text provided</a:t>
            </a:r>
            <a:endParaRPr dirty="0"/>
          </a:p>
          <a:p>
            <a:endParaRPr dirty="0"/>
          </a:p>
          <a:p>
            <a:r>
              <a:rPr b="1" dirty="0"/>
              <a:t>Disciplinas, disponibilidade de créditos e o aprofundamento dos conteúdos</a:t>
            </a:r>
            <a:endParaRPr dirty="0"/>
          </a:p>
          <a:p>
            <a:r>
              <a:rPr b="0" dirty="0"/>
              <a:t>No alt text provided</a:t>
            </a:r>
            <a:endParaRPr dirty="0"/>
          </a:p>
          <a:p>
            <a:endParaRPr dirty="0"/>
          </a:p>
          <a:p>
            <a:r>
              <a:rPr b="1" dirty="0"/>
              <a:t>Oportunidades de intercâmbios e trocas com outros cursos e grupos de pesquisa no exterior</a:t>
            </a:r>
            <a:endParaRPr dirty="0"/>
          </a:p>
          <a:p>
            <a:r>
              <a:rPr b="0" dirty="0"/>
              <a:t>No alt text provided</a:t>
            </a:r>
            <a:endParaRPr dirty="0"/>
          </a:p>
          <a:p>
            <a:endParaRPr dirty="0"/>
          </a:p>
          <a:p>
            <a:r>
              <a:rPr b="1" dirty="0"/>
              <a:t>Atividades do programa com foco na inovação</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Normas para qualificação e defesa</a:t>
            </a:r>
            <a:endParaRPr dirty="0"/>
          </a:p>
          <a:p>
            <a:r>
              <a:rPr b="0" dirty="0"/>
              <a:t>No alt text provided</a:t>
            </a:r>
            <a:endParaRPr dirty="0"/>
          </a:p>
          <a:p>
            <a:endParaRPr dirty="0"/>
          </a:p>
          <a:p>
            <a:r>
              <a:rPr b="1" dirty="0"/>
              <a:t>Experiência prática e a dedicação do corpo docente para a manutenção e a qualidade das atividades do curso</a:t>
            </a:r>
            <a:endParaRPr dirty="0"/>
          </a:p>
          <a:p>
            <a:r>
              <a:rPr b="0" dirty="0"/>
              <a:t>No alt text provided</a:t>
            </a:r>
            <a:endParaRPr dirty="0"/>
          </a:p>
          <a:p>
            <a:endParaRPr dirty="0"/>
          </a:p>
          <a:p>
            <a:r>
              <a:rPr b="1" dirty="0"/>
              <a:t>Participação em eventos científicos de relevância e incentivos a publicações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Orientações de pesquisa no desenvolvimento da dissertação ou tese</a:t>
            </a:r>
            <a:endParaRPr dirty="0"/>
          </a:p>
          <a:p>
            <a:r>
              <a:rPr b="0" dirty="0"/>
              <a:t>No alt text provided</a:t>
            </a:r>
            <a:endParaRPr dirty="0"/>
          </a:p>
          <a:p>
            <a:endParaRPr dirty="0"/>
          </a:p>
          <a:p>
            <a:r>
              <a:rPr b="1" dirty="0"/>
              <a:t>Formato híbrido do PPG</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Produção em relação aos trabalhos de natureza inovadora no campo científico, técnico, cultural, social e/ou ambiental</a:t>
            </a:r>
            <a:endParaRPr dirty="0"/>
          </a:p>
          <a:p>
            <a:r>
              <a:rPr b="0" dirty="0"/>
              <a:t>No alt text provided</a:t>
            </a:r>
            <a:endParaRPr dirty="0"/>
          </a:p>
          <a:p>
            <a:endParaRPr dirty="0"/>
          </a:p>
          <a:p>
            <a:r>
              <a:rPr b="1" dirty="0"/>
              <a:t>O programa recebe discentes de universidades estrangeiras para aqui cursar disciplinas</a:t>
            </a:r>
            <a:endParaRPr dirty="0"/>
          </a:p>
          <a:p>
            <a:r>
              <a:rPr b="0" dirty="0"/>
              <a:t>No alt text provided</a:t>
            </a:r>
            <a:endParaRPr dirty="0"/>
          </a:p>
          <a:p>
            <a:endParaRPr dirty="0"/>
          </a:p>
          <a:p>
            <a:r>
              <a:rPr b="1" dirty="0"/>
              <a:t>Os trabalhos de dissertação em relação a produtos técnicos ou tecnológicos, que otimizam e/ou inovam processos</a:t>
            </a:r>
            <a:endParaRPr dirty="0"/>
          </a:p>
          <a:p>
            <a:r>
              <a:rPr b="0" dirty="0"/>
              <a:t>No alt text provided</a:t>
            </a:r>
            <a:endParaRPr dirty="0"/>
          </a:p>
          <a:p>
            <a:endParaRPr dirty="0"/>
          </a:p>
          <a:p>
            <a:r>
              <a:rPr b="1" dirty="0"/>
              <a:t>Participação de discentes do programa em disciplinas de universidades estrangeiras parceiras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Inserção do programa de Pós-Graduação em relação à comunidade, na esfera municipal, estadual e/ou nacional</a:t>
            </a:r>
            <a:endParaRPr dirty="0"/>
          </a:p>
          <a:p>
            <a:r>
              <a:rPr b="0" dirty="0"/>
              <a:t>No alt text provided</a:t>
            </a:r>
            <a:endParaRPr dirty="0"/>
          </a:p>
          <a:p>
            <a:endParaRPr dirty="0"/>
          </a:p>
          <a:p>
            <a:r>
              <a:rPr b="1" dirty="0"/>
              <a:t>Disponibilidade de disciplinas ministradas em língua estrangeira </a:t>
            </a:r>
            <a:endParaRPr dirty="0"/>
          </a:p>
          <a:p>
            <a:r>
              <a:rPr b="0" dirty="0"/>
              <a:t>No alt text provided</a:t>
            </a:r>
            <a:endParaRPr dirty="0"/>
          </a:p>
          <a:p>
            <a:endParaRPr dirty="0"/>
          </a:p>
          <a:p>
            <a:r>
              <a:rPr b="1" dirty="0"/>
              <a:t>Coautoria nas produções científicas/tecnológicas com universidades parceiras</a:t>
            </a:r>
            <a:endParaRPr dirty="0"/>
          </a:p>
          <a:p>
            <a:r>
              <a:rPr b="0" dirty="0"/>
              <a:t>No alt text provided</a:t>
            </a:r>
            <a:endParaRPr dirty="0"/>
          </a:p>
          <a:p>
            <a:endParaRPr dirty="0"/>
          </a:p>
          <a:p>
            <a:r>
              <a:rPr b="1" dirty="0"/>
              <a:t>Internacionalização do programa</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Contribuição do curso para a melhoria de renda e sua empregabilidade</a:t>
            </a:r>
            <a:endParaRPr dirty="0"/>
          </a:p>
          <a:p>
            <a:r>
              <a:rPr b="0" dirty="0"/>
              <a:t>No alt text provided</a:t>
            </a:r>
            <a:endParaRPr dirty="0"/>
          </a:p>
          <a:p>
            <a:endParaRPr dirty="0"/>
          </a:p>
          <a:p>
            <a:r>
              <a:rPr b="1" dirty="0"/>
              <a:t>Oportunidades de intercâmbios e trocas com outros cursos e grupos de pesquisa no Brasil durante o curso</a:t>
            </a:r>
            <a:endParaRPr dirty="0"/>
          </a:p>
          <a:p>
            <a:r>
              <a:rPr b="0" dirty="0"/>
              <a:t>No alt text provided</a:t>
            </a:r>
            <a:endParaRPr dirty="0"/>
          </a:p>
          <a:p>
            <a:endParaRPr dirty="0"/>
          </a:p>
          <a:p>
            <a:r>
              <a:rPr b="1" dirty="0"/>
              <a:t>Oportunidades de intercâmbios e trocas com outros cursos e grupos de pesquisa no exterior durante o curso</a:t>
            </a:r>
            <a:endParaRPr dirty="0"/>
          </a:p>
          <a:p>
            <a:r>
              <a:rPr b="0" dirty="0"/>
              <a:t>No alt text provided</a:t>
            </a:r>
            <a:endParaRPr dirty="0"/>
          </a:p>
          <a:p>
            <a:endParaRPr dirty="0"/>
          </a:p>
          <a:p>
            <a:r>
              <a:rPr b="1" dirty="0"/>
              <a:t>Processos de sua formação no Programa</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Média</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Hoje em día, você:  </a:t>
            </a:r>
            <a:endParaRPr dirty="0"/>
          </a:p>
          <a:p>
            <a:r>
              <a:rPr b="0" dirty="0"/>
              <a:t>No alt text provided</a:t>
            </a:r>
            <a:endParaRPr dirty="0"/>
          </a:p>
          <a:p>
            <a:endParaRPr dirty="0"/>
          </a:p>
          <a:p>
            <a:r>
              <a:rPr b="1" dirty="0"/>
              <a:t>Se você atua como docente, qual o nível de inserção?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Motivo principal que levou você a optar por uma Pós-Graduação Stricto Sensu UNIVALI</a:t>
            </a:r>
            <a:endParaRPr dirty="0"/>
          </a:p>
          <a:p>
            <a:r>
              <a:rPr b="0" dirty="0"/>
              <a:t>No alt text provided</a:t>
            </a:r>
            <a:endParaRPr dirty="0"/>
          </a:p>
          <a:p>
            <a:endParaRPr dirty="0"/>
          </a:p>
          <a:p>
            <a:r>
              <a:rPr b="1" dirty="0"/>
              <a:t>Se atua como docente, desenvolve algum projeto de pesquisa?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Se trabalhava, qual a sua ocupação?</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‹nº›</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d473b331-dcbb-4d56-a2cc-8ca024124d1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Autoavaliação Univali 2023</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01/04/2024 23:07:45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05/02/2024 16:07:54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oje em día, você:   ,Se você atua como docente, qual o nível de inserção?  ,textbox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Egressos2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otivo principal que levou você a optar por uma Pós-Graduação Stricto Sensu UNIVALI ,Se atua como docente, desenvolve algum projeto de pesquisa?  ,textbox ,Se trabalhava, qual a sua ocupação?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Egressos 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Alinhamento entre o perfil do egresso e a forma como o seu PPG está estruturado ,As disciplinas e abrangência dos conteúdos  ,Aderência dos projetos de pesquisa dos discentes ,Em relação ao SIBIUN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Docentes Programa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Disponibilidade e condição  de infraestrutura laboratorial ,Visibilidade do PPG nas redes sociais ,Visibilidade do PPG no site ,Processo seletivo e a divulgação  da disponibilidade de bolsas do PPG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Docentes Programa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Regimento interno e as regras de credenciamento ,Planejamento estratégico do PPG em relação a área de concentração  ,actionButton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Docentes Programa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Disponibilidade para orientação  do corpo docente e a experiência profissional na área de concentração  do PPG ,Participação nos grupos de pesquisa vinculados  à  Univali ,Participação em grupos de pesquisa vinculados a outras instituições, incluindo interações internacionais ,Participação em eventos científicos de relevância e incentivos a publicações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Docentes Formação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Participação dos discentes/orientandos em congressos e eventos ,Produções científicas/tecnológicas dos  discentes/orientandos em relação à qualidade e conexão às linhas de pesquisa do programa de Pós-Graduação ,Egressos em relação às produções científicas/tecnológicas ao saírem do PPG ,Sua prática docente oportuniza atividades com foco na inovação? ,Formato híbrido do PPG ,actionButton ,Média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Docentes Formação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Produção em relação aos trabalhos de natureza inovadora no campo científico, técnico, cultural, social e/ou ambiental ,Inserção do programa de Pós-Graduação em relação à comunidade ,Internacionalização do Programa ,Participação de discentes do programa em disciplinas de universidades estrangeiras parceiras?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Impacto na Sociedade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Disponibilidade de disciplinas ministradas em língua estrangeira no programa ,Coautoria nas produções científicas/tecnológicas com universidades parceiras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Impacto na Sociedade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772571CF-B450-CC7C-19AD-C1A714A573EC}"/>
              </a:ext>
            </a:extLst>
          </p:cNvPr>
          <p:cNvPicPr>
            <a:picLocks noChangeAspect="1"/>
          </p:cNvPicPr>
          <p:nvPr/>
        </p:nvPicPr>
        <p:blipFill>
          <a:blip r:embed="rId2"/>
          <a:stretch>
            <a:fillRect/>
          </a:stretch>
        </p:blipFill>
        <p:spPr>
          <a:xfrm>
            <a:off x="6124515" y="3109184"/>
            <a:ext cx="5616514" cy="3269251"/>
          </a:xfrm>
          <a:prstGeom prst="rect">
            <a:avLst/>
          </a:prstGeom>
        </p:spPr>
      </p:pic>
      <p:pic>
        <p:nvPicPr>
          <p:cNvPr id="2" name="Imagem 1" descr="Gráfico, Gráfico de barras&#10;&#10;Descrição gerada automaticamente">
            <a:extLst>
              <a:ext uri="{FF2B5EF4-FFF2-40B4-BE49-F238E27FC236}">
                <a16:creationId xmlns:a16="http://schemas.microsoft.com/office/drawing/2014/main" id="{E7C2D7DD-9DD7-1E34-C347-2A90DD41EAB1}"/>
              </a:ext>
            </a:extLst>
          </p:cNvPr>
          <p:cNvPicPr>
            <a:picLocks noChangeAspect="1"/>
          </p:cNvPicPr>
          <p:nvPr/>
        </p:nvPicPr>
        <p:blipFill>
          <a:blip r:embed="rId3"/>
          <a:stretch>
            <a:fillRect/>
          </a:stretch>
        </p:blipFill>
        <p:spPr>
          <a:xfrm>
            <a:off x="465351" y="3123561"/>
            <a:ext cx="5602136" cy="3243351"/>
          </a:xfrm>
          <a:prstGeom prst="rect">
            <a:avLst/>
          </a:prstGeom>
        </p:spPr>
      </p:pic>
      <p:pic>
        <p:nvPicPr>
          <p:cNvPr id="3" name="Imagem 2">
            <a:extLst>
              <a:ext uri="{FF2B5EF4-FFF2-40B4-BE49-F238E27FC236}">
                <a16:creationId xmlns:a16="http://schemas.microsoft.com/office/drawing/2014/main" id="{20FFEAB5-6CB7-B1D9-0EB3-502101C09B48}"/>
              </a:ext>
            </a:extLst>
          </p:cNvPr>
          <p:cNvPicPr>
            <a:picLocks noChangeAspect="1"/>
          </p:cNvPicPr>
          <p:nvPr/>
        </p:nvPicPr>
        <p:blipFill>
          <a:blip r:embed="rId4"/>
          <a:stretch>
            <a:fillRect/>
          </a:stretch>
        </p:blipFill>
        <p:spPr>
          <a:xfrm>
            <a:off x="457200" y="491088"/>
            <a:ext cx="11277600" cy="2593846"/>
          </a:xfrm>
          <a:prstGeom prst="rect">
            <a:avLst/>
          </a:prstGeom>
        </p:spPr>
      </p:pic>
    </p:spTree>
    <p:extLst>
      <p:ext uri="{BB962C8B-B14F-4D97-AF65-F5344CB8AC3E}">
        <p14:creationId xmlns:p14="http://schemas.microsoft.com/office/powerpoint/2010/main" val="257355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Funcionamento do seu PPG (áreas de concentração, linhas de pesquisa, disciplinas) e distribuição do corpo docente nas linhas de pesquisa ,Infraestrutura dedicada à gestão do curso, secretaria, coordenação ,Processo seletivo e os critérios de ingresso no programa ,Normas de distribuição e disponibilidade de bolsas do PPG ,textbox ,textbox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Discente Programa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Infraestrutura para ensino utilizada no curso, salas de aula, biblioteca, serviços de videoconferência e laboratórios ,Disponibilidade de informações e divulgação de atividades do PPG ,Como percebe o desenvolvimento do planejamento do PPG ,Visibilidade do PPG no site ,textbox ,Média ,Média ,Média ,Média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Discente Programa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slicer ,Oportunidades de intercâmbios e trocas com outros cursos e grupos de pesquisa no Brasil durante o curso ,Disciplinas, disponibilidade de créditos e o aprofundamento dos conteúdos ,Oportunidades de intercâmbios e trocas com outros cursos e grupos de pesquisa no exterior ,Atividades do programa com foco na inovação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Discente Formação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extbox ,Normas para qualificação e defesa ,Experiência prática e a dedicação do corpo docente para a manutenção e a qualidade das atividades do curso ,Participação em eventos científicos de relevância e incentivos a publicações ,textbox ,Orientações de pesquisa no desenvolvimento da dissertação ou tese ,Formato híbrido do PPG ,actionButton ,Média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Discente Formação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textbox ,Produção em relação aos trabalhos de natureza inovadora no campo científico, técnico, cultural, social e/ou ambiental ,O programa recebe discentes de universidades estrangeiras para aqui cursar disciplinas ,Os trabalhos de dissertação em relação a produtos técnicos ou tecnológicos, que otimizam e/ou inovam processos ,Participação de discentes do programa em disciplinas de universidades estrangeiras parceiras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Discente Impacto na Sociedade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slicer ,Inserção do programa de Pós-Graduação em relação à comunidade, na esfera municipal, estadual e/ou nacional ,Disponibilidade de disciplinas ministradas em língua estrangeira  ,Coautoria nas produções científicas/tecnológicas com universidades parceiras ,Internacionalização do programa ,actionButton ,Média ,Média ,Média ,Médi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Discente Impacto na Sociedade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ntribuição do curso para a melhoria de renda e sua empregabilidade ,Oportunidades de intercâmbios e trocas com outros cursos e grupos de pesquisa no Brasil durante o curso ,Oportunidades de intercâmbios e trocas com outros cursos e grupos de pesquisa no exterior durante o curso ,Processos de sua formação no Programa ,textbox ,actionButton ,Média ,Média ,Média ,Média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Egressos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umo xmlns="74605401-ef82-4e58-8e01-df55332c0536" xsi:nil="true"/>
    <PublishingExpirationDate xmlns="http://schemas.microsoft.com/sharepoint/v3" xsi:nil="true"/>
    <PublishingStartDate xmlns="http://schemas.microsoft.com/sharepoint/v3" xsi:nil="true"/>
    <_dlc_DocId xmlns="74605401-ef82-4e58-8e01-df55332c0536">Q2MPMETMKQAM-1585752741-33</_dlc_DocId>
    <_dlc_DocIdUrl xmlns="74605401-ef82-4e58-8e01-df55332c0536">
      <Url>https://adminnovoportal.univali.br/pos/stricto-sensu/ppgcf/_layouts/15/DocIdRedir.aspx?ID=Q2MPMETMKQAM-1585752741-33</Url>
      <Description>Q2MPMETMKQAM-1585752741-33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B0AE1383DD7304C929752659A5C801A" ma:contentTypeVersion="1" ma:contentTypeDescription="Crie um novo documento." ma:contentTypeScope="" ma:versionID="0d29e169b4090579e29c03691c75e204">
  <xsd:schema xmlns:xsd="http://www.w3.org/2001/XMLSchema" xmlns:xs="http://www.w3.org/2001/XMLSchema" xmlns:p="http://schemas.microsoft.com/office/2006/metadata/properties" xmlns:ns1="http://schemas.microsoft.com/sharepoint/v3" xmlns:ns2="74605401-ef82-4e58-8e01-df55332c0536" targetNamespace="http://schemas.microsoft.com/office/2006/metadata/properties" ma:root="true" ma:fieldsID="e9a08a09aa3be3e461d954d5be214103" ns1:_="" ns2:_="">
    <xsd:import namespace="http://schemas.microsoft.com/sharepoint/v3"/>
    <xsd:import namespace="74605401-ef82-4e58-8e01-df55332c0536"/>
    <xsd:element name="properties">
      <xsd:complexType>
        <xsd:sequence>
          <xsd:element name="documentManagement">
            <xsd:complexType>
              <xsd:all>
                <xsd:element ref="ns2:Resumo" minOccurs="0"/>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Agendamento de Data de Início" ma:description="" ma:hidden="true" ma:internalName="PublishingStartDate">
      <xsd:simpleType>
        <xsd:restriction base="dms:Unknown"/>
      </xsd:simpleType>
    </xsd:element>
    <xsd:element name="PublishingExpirationDate" ma:index="13" nillable="true" ma:displayName="Agendamento de Data de Término" ma:description="Data Final de Agendamento é uma coluna de site criada pelo recurso de Publicação. Ela é usada para especificar a data e a hora em que essa página não será mais exibida aos visitantes do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05401-ef82-4e58-8e01-df55332c0536" elementFormDefault="qualified">
    <xsd:import namespace="http://schemas.microsoft.com/office/2006/documentManagement/types"/>
    <xsd:import namespace="http://schemas.microsoft.com/office/infopath/2007/PartnerControls"/>
    <xsd:element name="Resumo" ma:index="8" nillable="true" ma:displayName="Resumo" ma:internalName="Resumo">
      <xsd:simpleType>
        <xsd:restriction base="dms:Note">
          <xsd:maxLength value="255"/>
        </xsd:restriction>
      </xsd:simpleType>
    </xsd:element>
    <xsd:element name="_dlc_DocId" ma:index="9" nillable="true" ma:displayName="Valor da ID do Documento" ma:description="O valor da ID do documento atribuída a este item." ma:internalName="_dlc_DocId" ma:readOnly="true">
      <xsd:simpleType>
        <xsd:restriction base="dms:Text"/>
      </xsd:simpleType>
    </xsd:element>
    <xsd:element name="_dlc_DocIdUrl" ma:index="10"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 de Persistência" ma:description="Manter a ID ao adicion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1B3DB48-473B-41FE-814F-5A135D6EB995}">
  <ds:schemaRefs>
    <ds:schemaRef ds:uri="http://schemas.microsoft.com/sharepoint/v3/contenttype/forms"/>
  </ds:schemaRefs>
</ds:datastoreItem>
</file>

<file path=customXml/itemProps2.xml><?xml version="1.0" encoding="utf-8"?>
<ds:datastoreItem xmlns:ds="http://schemas.openxmlformats.org/officeDocument/2006/customXml" ds:itemID="{0F2ADED5-4F00-4A25-8176-2DF1766A2967}">
  <ds:schemaRefs>
    <ds:schemaRef ds:uri="22c0cfbf-1d2e-44fc-9168-21bc0601eb83"/>
    <ds:schemaRef ds:uri="http://purl.org/dc/dcmitype/"/>
    <ds:schemaRef ds:uri="http://www.w3.org/XML/1998/namespace"/>
    <ds:schemaRef ds:uri="http://schemas.microsoft.com/office/2006/metadata/properties"/>
    <ds:schemaRef ds:uri="http://schemas.openxmlformats.org/package/2006/metadata/core-properties"/>
    <ds:schemaRef ds:uri="55357b02-d706-4be0-b876-3ec2a71dfd4d"/>
    <ds:schemaRef ds:uri="http://purl.org/dc/terms/"/>
    <ds:schemaRef ds:uri="http://purl.org/dc/elements/1.1/"/>
    <ds:schemaRef ds:uri="http://schemas.microsoft.com/office/2006/documentManagement/types"/>
    <ds:schemaRef ds:uri="http://schemas.microsoft.com/office/infopath/2007/PartnerControls"/>
    <ds:schemaRef ds:uri="9cf62031-2011-4af6-bf69-587706adcf68"/>
  </ds:schemaRefs>
</ds:datastoreItem>
</file>

<file path=customXml/itemProps3.xml><?xml version="1.0" encoding="utf-8"?>
<ds:datastoreItem xmlns:ds="http://schemas.openxmlformats.org/officeDocument/2006/customXml" ds:itemID="{F685BF74-DCEB-419A-8D0F-FB842C1DD548}"/>
</file>

<file path=customXml/itemProps4.xml><?xml version="1.0" encoding="utf-8"?>
<ds:datastoreItem xmlns:ds="http://schemas.openxmlformats.org/officeDocument/2006/customXml" ds:itemID="{9F0285A3-82BD-4506-8755-8639CAEFD9E3}"/>
</file>

<file path=docProps/app.xml><?xml version="1.0" encoding="utf-8"?>
<Properties xmlns="http://schemas.openxmlformats.org/officeDocument/2006/extended-properties" xmlns:vt="http://schemas.openxmlformats.org/officeDocument/2006/docPropsVTypes">
  <Template/>
  <TotalTime>5</TotalTime>
  <Words>1501</Words>
  <Application>Microsoft Office PowerPoint</Application>
  <PresentationFormat>Widescreen</PresentationFormat>
  <Paragraphs>525</Paragraphs>
  <Slides>18</Slides>
  <Notes>16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Calibri</vt:lpstr>
      <vt:lpstr>Calibri Light</vt:lpstr>
      <vt:lpstr>Segoe UI</vt:lpstr>
      <vt:lpstr>Segoe UI Light</vt:lpstr>
      <vt:lpstr>Segoe UI Semibold</vt:lpstr>
      <vt:lpstr>Custom Design</vt:lpstr>
      <vt:lpstr>Autoavaliação Univali 2023</vt:lpstr>
      <vt:lpstr>Apresentação do PowerPoint</vt:lpstr>
      <vt:lpstr>Discente Programa</vt:lpstr>
      <vt:lpstr>Discente Programa 2</vt:lpstr>
      <vt:lpstr>Discente Formação </vt:lpstr>
      <vt:lpstr>Discente Formação  2</vt:lpstr>
      <vt:lpstr>Discente Impacto na Sociedade</vt:lpstr>
      <vt:lpstr>Discente Impacto na Sociedade 2</vt:lpstr>
      <vt:lpstr>Egressos</vt:lpstr>
      <vt:lpstr>Egressos2</vt:lpstr>
      <vt:lpstr>Egressos 3</vt:lpstr>
      <vt:lpstr>Docentes Programa </vt:lpstr>
      <vt:lpstr>Docentes Programa  2</vt:lpstr>
      <vt:lpstr>Docentes Programa 3</vt:lpstr>
      <vt:lpstr>Docentes Formação </vt:lpstr>
      <vt:lpstr>Docentes Formação 2</vt:lpstr>
      <vt:lpstr>Impacto na Sociedade</vt:lpstr>
      <vt:lpstr>Impacto na Sociedade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Clovis Antonio Rodrigues</cp:lastModifiedBy>
  <cp:revision>8</cp:revision>
  <dcterms:created xsi:type="dcterms:W3CDTF">2016-09-04T11:54:55Z</dcterms:created>
  <dcterms:modified xsi:type="dcterms:W3CDTF">2024-04-24T15:09:47Z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0x0101002B0AE1383DD7304C929752659A5C801A</vt:lpwstr>
  </property>
  <property fmtid="{D5CDD505-2E9C-101B-9397-08002B2CF9AE}" pid="3" name="MediaServiceImageTags">
    <vt:lpwstr/>
  </property>
  <property fmtid="{D5CDD505-2E9C-101B-9397-08002B2CF9AE}" pid="4" name="_dlc_DocIdItemGuid">
    <vt:lpwstr>256eba03-3c81-441d-ad6b-0558a6d91b4a</vt:lpwstr>
  </property>
</Properties>
</file>